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312" r:id="rId5"/>
    <p:sldId id="901" r:id="rId6"/>
    <p:sldId id="373" r:id="rId7"/>
    <p:sldId id="900" r:id="rId8"/>
    <p:sldId id="436" r:id="rId9"/>
    <p:sldId id="904" r:id="rId10"/>
    <p:sldId id="903" r:id="rId11"/>
    <p:sldId id="899" r:id="rId12"/>
    <p:sldId id="280" r:id="rId1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oper, Ben" initials="CB" lastIdx="1" clrIdx="0">
    <p:extLst>
      <p:ext uri="{19B8F6BF-5375-455C-9EA6-DF929625EA0E}">
        <p15:presenceInfo xmlns:p15="http://schemas.microsoft.com/office/powerpoint/2012/main" userId="S-1-5-21-2011038089-1331910415-1862565094-609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CD9D2C"/>
    <a:srgbClr val="00689B"/>
    <a:srgbClr val="262A63"/>
    <a:srgbClr val="9CB63C"/>
    <a:srgbClr val="00A8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53" autoAdjust="0"/>
    <p:restoredTop sz="78508" autoAdjust="0"/>
  </p:normalViewPr>
  <p:slideViewPr>
    <p:cSldViewPr snapToGrid="0">
      <p:cViewPr varScale="1">
        <p:scale>
          <a:sx n="79" d="100"/>
          <a:sy n="79" d="100"/>
        </p:scale>
        <p:origin x="262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94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wrap="square" lIns="93152" tIns="46576" rIns="93152" bIns="4657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wrap="square" lIns="93152" tIns="46576" rIns="93152" bIns="4657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8A9BC0D-BE40-4E5C-AFB5-3A4E9C0D28BD}" type="datetimeFigureOut">
              <a:rPr lang="en-US" altLang="en-US"/>
              <a:pPr>
                <a:defRPr/>
              </a:pPr>
              <a:t>7/24/2024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wrap="square" lIns="93152" tIns="46576" rIns="93152" bIns="4657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wrap="square" lIns="93152" tIns="46576" rIns="93152" bIns="4657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078474C-A9A5-42B5-AAEB-60815E2FE8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wrap="square" lIns="93152" tIns="46576" rIns="93152" bIns="4657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wrap="square" lIns="93152" tIns="46576" rIns="93152" bIns="4657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EB1DF47-44F9-4940-A544-026C4C8FF880}" type="datetimeFigureOut">
              <a:rPr lang="en-US" altLang="en-US"/>
              <a:pPr>
                <a:defRPr/>
              </a:pPr>
              <a:t>7/24/2024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2" tIns="46576" rIns="93152" bIns="4657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3152" tIns="46576" rIns="93152" bIns="46576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wrap="square" lIns="93152" tIns="46576" rIns="93152" bIns="4657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wrap="square" lIns="93152" tIns="46576" rIns="93152" bIns="4657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5C18DC2-3385-43CE-BE16-B63CE1DA10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4463" y="547688"/>
            <a:ext cx="4181475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2475" indent="-28733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60463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27188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92325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9525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6725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3925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21125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9F2D1AD-48B0-444D-831D-F8A99ACFAAE8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A0A22047-D498-2604-0B0A-108F93BDC9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14475" y="547688"/>
            <a:ext cx="4181475" cy="31369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C18DC2-3385-43CE-BE16-B63CE1DA10CB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3159CC22-0C7F-5849-25FF-54575CB0B2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985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14475" y="547688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3895595"/>
            <a:ext cx="5607050" cy="423875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C18DC2-3385-43CE-BE16-B63CE1DA10CB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8156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14475" y="547688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3895595"/>
            <a:ext cx="5607050" cy="423875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C18DC2-3385-43CE-BE16-B63CE1DA10CB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2361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D4A64D-8819-4B7B-BD6A-036EC1D0258C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1819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14475" y="547688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3895595"/>
            <a:ext cx="5607050" cy="4238755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C18DC2-3385-43CE-BE16-B63CE1DA10CB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0643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C18DC2-3385-43CE-BE16-B63CE1DA10CB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A5425BD-D33C-2570-7027-6E8C56230A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9618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523875"/>
            <a:ext cx="4181475" cy="31369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C18DC2-3385-43CE-BE16-B63CE1DA10CB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5EEB9BE-80BA-92DF-2B69-9F1D6EEF65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601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4463" y="534988"/>
            <a:ext cx="4181475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3858017"/>
            <a:ext cx="5607050" cy="427633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algn="l" rtl="0" eaLnBrk="0" fontAlgn="base" hangingPunct="0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en-US" sz="1800" kern="1200" dirty="0">
              <a:solidFill>
                <a:srgbClr val="C00000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9775" indent="-282575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5425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5425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225" indent="-225425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1425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8625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5825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3025" indent="-225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0505315-B3BC-48BA-B5C8-47477B73AF2F}" type="slidenum">
              <a:rPr lang="en-US" altLang="en-US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3597275"/>
            <a:ext cx="9144000" cy="166688"/>
          </a:xfrm>
          <a:prstGeom prst="rect">
            <a:avLst/>
          </a:prstGeom>
          <a:solidFill>
            <a:srgbClr val="262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482600" y="3100388"/>
            <a:ext cx="8178800" cy="1166812"/>
          </a:xfrm>
          <a:prstGeom prst="rect">
            <a:avLst/>
          </a:prstGeom>
          <a:solidFill>
            <a:srgbClr val="262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9" name="Picture 18" descr="FDOE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488" y="5353050"/>
            <a:ext cx="3635375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3108" y="3201340"/>
            <a:ext cx="8177784" cy="980294"/>
          </a:xfrm>
        </p:spPr>
        <p:txBody>
          <a:bodyPr anchor="ctr">
            <a:normAutofit/>
          </a:bodyPr>
          <a:lstStyle>
            <a:lvl1pPr algn="ctr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3108" y="4385254"/>
            <a:ext cx="8177784" cy="40675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3535363" y="4944147"/>
            <a:ext cx="2073275" cy="36556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3390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06348"/>
            <a:ext cx="7886700" cy="43547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44169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32893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81075" y="2527300"/>
            <a:ext cx="7181850" cy="1439863"/>
          </a:xfrm>
          <a:prstGeom prst="rect">
            <a:avLst/>
          </a:prstGeom>
          <a:solidFill>
            <a:srgbClr val="262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149600"/>
            <a:ext cx="9144000" cy="209550"/>
          </a:xfrm>
          <a:prstGeom prst="rect">
            <a:avLst/>
          </a:prstGeom>
          <a:solidFill>
            <a:srgbClr val="262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7" name="Picture 18" descr="FDOE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474663"/>
            <a:ext cx="4813300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514" y="2734712"/>
            <a:ext cx="7013448" cy="1077016"/>
          </a:xfrm>
        </p:spPr>
        <p:txBody>
          <a:bodyPr anchor="ctr">
            <a:normAutofit/>
          </a:bodyPr>
          <a:lstStyle>
            <a:lvl1pPr algn="ctr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514" y="4227213"/>
            <a:ext cx="7013448" cy="18624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644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32893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81075" y="2527300"/>
            <a:ext cx="7181850" cy="1439863"/>
          </a:xfrm>
          <a:prstGeom prst="rect">
            <a:avLst/>
          </a:prstGeom>
          <a:solidFill>
            <a:srgbClr val="006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149600"/>
            <a:ext cx="9144000" cy="209550"/>
          </a:xfrm>
          <a:prstGeom prst="rect">
            <a:avLst/>
          </a:prstGeom>
          <a:solidFill>
            <a:srgbClr val="006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7" name="Picture 18" descr="FDOE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468313"/>
            <a:ext cx="48133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514" y="2734712"/>
            <a:ext cx="7013448" cy="1077016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514" y="4227213"/>
            <a:ext cx="7013448" cy="18624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1138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32893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81075" y="2527300"/>
            <a:ext cx="7181850" cy="1439863"/>
          </a:xfrm>
          <a:prstGeom prst="rect">
            <a:avLst/>
          </a:prstGeom>
          <a:solidFill>
            <a:srgbClr val="00A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149600"/>
            <a:ext cx="9144000" cy="209550"/>
          </a:xfrm>
          <a:prstGeom prst="rect">
            <a:avLst/>
          </a:prstGeom>
          <a:solidFill>
            <a:srgbClr val="00A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7" name="Picture 18" descr="FDOE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468313"/>
            <a:ext cx="48133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514" y="2734712"/>
            <a:ext cx="7013448" cy="1077016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514" y="4227213"/>
            <a:ext cx="7013448" cy="18624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249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32893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81075" y="2527300"/>
            <a:ext cx="7181850" cy="1439863"/>
          </a:xfrm>
          <a:prstGeom prst="rect">
            <a:avLst/>
          </a:prstGeom>
          <a:solidFill>
            <a:srgbClr val="9CB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149600"/>
            <a:ext cx="9144000" cy="209550"/>
          </a:xfrm>
          <a:prstGeom prst="rect">
            <a:avLst/>
          </a:prstGeom>
          <a:solidFill>
            <a:srgbClr val="9CB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7" name="Picture 18" descr="FDOE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474663"/>
            <a:ext cx="4813300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514" y="2734712"/>
            <a:ext cx="7013448" cy="1077016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514" y="4227213"/>
            <a:ext cx="7013448" cy="18624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3661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32893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981075" y="2527300"/>
            <a:ext cx="7181850" cy="1439863"/>
          </a:xfrm>
          <a:prstGeom prst="rect">
            <a:avLst/>
          </a:prstGeom>
          <a:solidFill>
            <a:srgbClr val="CD9D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149600"/>
            <a:ext cx="9144000" cy="209550"/>
          </a:xfrm>
          <a:prstGeom prst="rect">
            <a:avLst/>
          </a:prstGeom>
          <a:solidFill>
            <a:srgbClr val="CD9D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7" name="Picture 18" descr="FDOE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468313"/>
            <a:ext cx="48133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514" y="2734712"/>
            <a:ext cx="7013448" cy="1077016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514" y="4227213"/>
            <a:ext cx="7013448" cy="18624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3581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144684"/>
            <a:ext cx="3868340" cy="647700"/>
          </a:xfrm>
          <a:solidFill>
            <a:srgbClr val="00A88D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792384"/>
            <a:ext cx="3868340" cy="43663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144685"/>
            <a:ext cx="3887391" cy="647699"/>
          </a:xfrm>
          <a:solidFill>
            <a:srgbClr val="9CB63C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792384"/>
            <a:ext cx="3887391" cy="4366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961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05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645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A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935CA435-0431-4D47-850C-20D10F7CCAEF}" type="datetimeFigureOut">
              <a:rPr lang="en-US" altLang="en-US"/>
              <a:pPr>
                <a:defRPr/>
              </a:pPr>
              <a:t>7/24/2024</a:t>
            </a:fld>
            <a:endParaRPr lang="en-US" alt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5C419BC3-6257-4B98-9ED8-88AC2CE0D4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7682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9CB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7E4D56FC-8386-4D87-A1B9-E5A5E2A5F35E}" type="datetimeFigureOut">
              <a:rPr lang="en-US" altLang="en-US"/>
              <a:pPr>
                <a:defRPr/>
              </a:pPr>
              <a:t>7/24/2024</a:t>
            </a:fld>
            <a:endParaRPr lang="en-US" alt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F5ADE13E-5087-4C4F-A41A-0808F64B82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609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62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5F1668E2-472A-43A9-A5AE-B9D8EEC40574}" type="datetimeFigureOut">
              <a:rPr lang="en-US" altLang="en-US"/>
              <a:pPr>
                <a:defRPr/>
              </a:pPr>
              <a:t>7/24/2024</a:t>
            </a:fld>
            <a:endParaRPr lang="en-US" alt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1DE99884-8FE2-4BC0-A8C9-CB18FB064E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3982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8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3F4DEB56-BCCB-4DAA-9D76-18B4A22542FF}" type="datetimeFigureOut">
              <a:rPr lang="en-US" altLang="en-US"/>
              <a:pPr>
                <a:defRPr/>
              </a:pPr>
              <a:t>7/24/2024</a:t>
            </a:fld>
            <a:endParaRPr lang="en-US" alt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E09CC74A-0AFF-4ABA-AC03-E269A91849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561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Colo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D9D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2D762133-C5CA-46CE-AE9F-D9F7D5F51720}" type="datetimeFigureOut">
              <a:rPr lang="en-US" altLang="en-US"/>
              <a:pPr>
                <a:defRPr/>
              </a:pPr>
              <a:t>7/24/2024</a:t>
            </a:fld>
            <a:endParaRPr lang="en-US" alt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F8FA7307-6D72-42B7-96BE-AC424E2E2A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7994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3824288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824288"/>
            <a:ext cx="9144000" cy="115887"/>
          </a:xfrm>
          <a:prstGeom prst="rect">
            <a:avLst/>
          </a:prstGeom>
          <a:solidFill>
            <a:srgbClr val="262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798638" y="3340100"/>
            <a:ext cx="5546725" cy="1076325"/>
          </a:xfrm>
          <a:prstGeom prst="rect">
            <a:avLst/>
          </a:prstGeom>
          <a:solidFill>
            <a:srgbClr val="262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TextBox 23"/>
          <p:cNvSpPr txBox="1">
            <a:spLocks noChangeArrowheads="1"/>
          </p:cNvSpPr>
          <p:nvPr userDrawn="1"/>
        </p:nvSpPr>
        <p:spPr bwMode="auto">
          <a:xfrm>
            <a:off x="2090738" y="3429000"/>
            <a:ext cx="49625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5400" b="1">
                <a:solidFill>
                  <a:schemeClr val="bg1"/>
                </a:solidFill>
                <a:ea typeface="Arial" charset="0"/>
                <a:cs typeface="Arial" charset="0"/>
              </a:rPr>
              <a:t>www.FLDOE.org</a:t>
            </a:r>
          </a:p>
        </p:txBody>
      </p:sp>
      <p:pic>
        <p:nvPicPr>
          <p:cNvPr id="8" name="Picture 24" descr="FDOE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1" t="10345" r="67973" b="10629"/>
          <a:stretch>
            <a:fillRect/>
          </a:stretch>
        </p:blipFill>
        <p:spPr bwMode="auto">
          <a:xfrm>
            <a:off x="3294063" y="439738"/>
            <a:ext cx="2527300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988" y="5554663"/>
            <a:ext cx="3219450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5227432"/>
            <a:ext cx="6858000" cy="38798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362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hyperlink" Target="http://www.fldoe.org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966788"/>
            <a:ext cx="78867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906588"/>
            <a:ext cx="7886700" cy="439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628650" y="6400800"/>
            <a:ext cx="7886700" cy="3873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6858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en-US" altLang="en-US" sz="1200" b="1">
                <a:solidFill>
                  <a:srgbClr val="262A63"/>
                </a:solidFill>
                <a:latin typeface="Arial" panose="020B0604020202020204" pitchFamily="34" charset="0"/>
                <a:hlinkClick r:id="rId18"/>
              </a:rPr>
              <a:t>www.FLDOE.org</a:t>
            </a:r>
            <a:endParaRPr lang="en-US" altLang="en-US" sz="1200" b="1">
              <a:solidFill>
                <a:srgbClr val="262A63"/>
              </a:solidFill>
              <a:latin typeface="Arial" panose="020B0604020202020204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0" y="6711950"/>
            <a:ext cx="3657600" cy="0"/>
          </a:xfrm>
          <a:prstGeom prst="line">
            <a:avLst/>
          </a:prstGeom>
          <a:ln w="12700">
            <a:solidFill>
              <a:srgbClr val="CD9D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13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538" y="19050"/>
            <a:ext cx="25749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Connector 14"/>
          <p:cNvCxnSpPr/>
          <p:nvPr/>
        </p:nvCxnSpPr>
        <p:spPr>
          <a:xfrm flipH="1">
            <a:off x="0" y="442913"/>
            <a:ext cx="3101975" cy="0"/>
          </a:xfrm>
          <a:prstGeom prst="line">
            <a:avLst/>
          </a:prstGeom>
          <a:ln w="63500">
            <a:solidFill>
              <a:srgbClr val="262A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6038850" y="442913"/>
            <a:ext cx="3105150" cy="0"/>
          </a:xfrm>
          <a:prstGeom prst="line">
            <a:avLst/>
          </a:prstGeom>
          <a:ln w="63500">
            <a:solidFill>
              <a:srgbClr val="262A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5486400" y="6711950"/>
            <a:ext cx="3657600" cy="0"/>
          </a:xfrm>
          <a:prstGeom prst="line">
            <a:avLst/>
          </a:prstGeom>
          <a:ln w="12700">
            <a:solidFill>
              <a:srgbClr val="CD9D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TextBox 9"/>
          <p:cNvSpPr txBox="1">
            <a:spLocks noChangeArrowheads="1"/>
          </p:cNvSpPr>
          <p:nvPr/>
        </p:nvSpPr>
        <p:spPr bwMode="auto">
          <a:xfrm>
            <a:off x="8628063" y="6324600"/>
            <a:ext cx="479425" cy="338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4C3BDC9D-386B-4F53-AB63-3E7E229AF54C}" type="slidenum">
              <a:rPr lang="en-US" altLang="en-US" sz="1600" smtClean="0">
                <a:solidFill>
                  <a:srgbClr val="7F7F7F"/>
                </a:solidFill>
              </a:rPr>
              <a:pPr eaLnBrk="1" hangingPunct="1">
                <a:defRPr/>
              </a:pPr>
              <a:t>‹#›</a:t>
            </a:fld>
            <a:endParaRPr lang="en-US" altLang="en-US" sz="1600">
              <a:solidFill>
                <a:srgbClr val="7F7F7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07" r:id="rId1"/>
    <p:sldLayoutId id="2147484603" r:id="rId2"/>
    <p:sldLayoutId id="2147484608" r:id="rId3"/>
    <p:sldLayoutId id="2147484609" r:id="rId4"/>
    <p:sldLayoutId id="2147484610" r:id="rId5"/>
    <p:sldLayoutId id="2147484611" r:id="rId6"/>
    <p:sldLayoutId id="2147484612" r:id="rId7"/>
    <p:sldLayoutId id="2147484604" r:id="rId8"/>
    <p:sldLayoutId id="2147484605" r:id="rId9"/>
    <p:sldLayoutId id="2147484606" r:id="rId10"/>
    <p:sldLayoutId id="2147484613" r:id="rId11"/>
    <p:sldLayoutId id="2147484614" r:id="rId12"/>
    <p:sldLayoutId id="2147484615" r:id="rId13"/>
    <p:sldLayoutId id="2147484616" r:id="rId14"/>
    <p:sldLayoutId id="2147484617" r:id="rId15"/>
    <p:sldLayoutId id="2147484618" r:id="rId16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3200" b="1" kern="1200">
          <a:solidFill>
            <a:srgbClr val="262A63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262A63"/>
          </a:solidFill>
          <a:latin typeface="Calibri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262A63"/>
          </a:solidFill>
          <a:latin typeface="Calibri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262A63"/>
          </a:solidFill>
          <a:latin typeface="Calibri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262A63"/>
          </a:solidFill>
          <a:latin typeface="Calibri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262A63"/>
          </a:solidFill>
          <a:latin typeface="Calibri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262A63"/>
          </a:solidFill>
          <a:latin typeface="Calibri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262A63"/>
          </a:solidFill>
          <a:latin typeface="Calibri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262A63"/>
          </a:solidFill>
          <a:latin typeface="Calibri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>
          <a:srgbClr val="262A6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rgbClr val="00689B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rgbClr val="00A88D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371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rgbClr val="9CB63C"/>
        </a:buClr>
        <a:buFont typeface="Arial" panose="020B0604020202020204" pitchFamily="34" charset="0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rgbClr val="CD9D2C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1060450" y="2735263"/>
            <a:ext cx="7013575" cy="10763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Chris Hixon, Coach Aaron </a:t>
            </a:r>
            <a:r>
              <a:rPr lang="en-US" altLang="en-US" dirty="0" err="1"/>
              <a:t>Feis</a:t>
            </a:r>
            <a:r>
              <a:rPr lang="en-US" altLang="en-US" dirty="0"/>
              <a:t>, and Coach Scott Beigel Guardian Program</a:t>
            </a:r>
            <a:endParaRPr altLang="en-US" dirty="0"/>
          </a:p>
        </p:txBody>
      </p:sp>
      <p:sp>
        <p:nvSpPr>
          <p:cNvPr id="15362" name="Text Placeholder 2"/>
          <p:cNvSpPr>
            <a:spLocks noGrp="1"/>
          </p:cNvSpPr>
          <p:nvPr>
            <p:ph type="body" idx="1"/>
          </p:nvPr>
        </p:nvSpPr>
        <p:spPr>
          <a:xfrm>
            <a:off x="5495925" y="5276850"/>
            <a:ext cx="2578100" cy="812800"/>
          </a:xfrm>
        </p:spPr>
        <p:txBody>
          <a:bodyPr/>
          <a:lstStyle/>
          <a:p>
            <a:pPr algn="r">
              <a:spcBef>
                <a:spcPts val="0"/>
              </a:spcBef>
              <a:defRPr/>
            </a:pPr>
            <a:r>
              <a:rPr lang="en-US" sz="2000" dirty="0">
                <a:solidFill>
                  <a:srgbClr val="262A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 Hay</a:t>
            </a:r>
          </a:p>
          <a:p>
            <a:pPr algn="r">
              <a:spcBef>
                <a:spcPts val="0"/>
              </a:spcBef>
              <a:defRPr/>
            </a:pPr>
            <a:r>
              <a:rPr lang="en-US" sz="2000" dirty="0">
                <a:solidFill>
                  <a:srgbClr val="262A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Executive Director</a:t>
            </a:r>
          </a:p>
          <a:p>
            <a:pPr algn="r">
              <a:spcBef>
                <a:spcPts val="0"/>
              </a:spcBef>
              <a:defRPr/>
            </a:pPr>
            <a:r>
              <a:rPr lang="en-US" sz="2000" dirty="0">
                <a:solidFill>
                  <a:srgbClr val="262A6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Office of Safe Schools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1713" y="3983038"/>
            <a:ext cx="7129462" cy="1117600"/>
          </a:xfrm>
          <a:prstGeom prst="rect">
            <a:avLst/>
          </a:prstGeom>
          <a:noFill/>
          <a:ln>
            <a:solidFill>
              <a:srgbClr val="262A6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rgbClr val="262A63"/>
                </a:solidFill>
              </a:rPr>
              <a:t>Marjory </a:t>
            </a:r>
            <a:r>
              <a:rPr lang="en-US" sz="3200" b="1" dirty="0" err="1">
                <a:solidFill>
                  <a:srgbClr val="262A63"/>
                </a:solidFill>
              </a:rPr>
              <a:t>Stoneman</a:t>
            </a:r>
            <a:r>
              <a:rPr lang="en-US" sz="3200" b="1" dirty="0">
                <a:solidFill>
                  <a:srgbClr val="262A63"/>
                </a:solidFill>
              </a:rPr>
              <a:t> Douglas High School</a:t>
            </a:r>
          </a:p>
          <a:p>
            <a:pPr algn="ctr">
              <a:defRPr/>
            </a:pPr>
            <a:r>
              <a:rPr lang="en-US" sz="3200" b="1" dirty="0">
                <a:solidFill>
                  <a:srgbClr val="262A63"/>
                </a:solidFill>
              </a:rPr>
              <a:t> Public Safety Commission</a:t>
            </a:r>
          </a:p>
        </p:txBody>
      </p:sp>
      <p:pic>
        <p:nvPicPr>
          <p:cNvPr id="16389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63" y="5281613"/>
            <a:ext cx="1362075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TextBox 1"/>
          <p:cNvSpPr txBox="1">
            <a:spLocks noChangeArrowheads="1"/>
          </p:cNvSpPr>
          <p:nvPr/>
        </p:nvSpPr>
        <p:spPr bwMode="auto">
          <a:xfrm>
            <a:off x="3846845" y="5281613"/>
            <a:ext cx="14785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rgbClr val="262A63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rgbClr val="00689B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rgbClr val="00A88D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rgbClr val="9CB63C"/>
              </a:buClr>
              <a:buFont typeface="Arial" panose="020B0604020202020204" pitchFamily="34" charset="0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rgbClr val="CD9D2C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CD9D2C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CD9D2C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CD9D2C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CD9D2C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800" dirty="0"/>
              <a:t>July 31,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509285" y="900113"/>
            <a:ext cx="7890981" cy="793750"/>
          </a:xfrm>
        </p:spPr>
        <p:txBody>
          <a:bodyPr/>
          <a:lstStyle/>
          <a:p>
            <a:r>
              <a:rPr altLang="en-US" sz="3000" dirty="0"/>
              <a:t>2023 Legislative Changes</a:t>
            </a:r>
            <a:br>
              <a:rPr altLang="en-US" sz="3000" dirty="0"/>
            </a:br>
            <a:r>
              <a:rPr lang="en-US" sz="3000" dirty="0"/>
              <a:t>HB 543 – School Safety: Guardian Program</a:t>
            </a:r>
            <a:endParaRPr altLang="en-US" sz="3000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737419" y="1858297"/>
            <a:ext cx="7662848" cy="4540916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325EAC"/>
                </a:solidFill>
                <a:latin typeface="NewCenturySchlbkLTStd-Roman"/>
              </a:rPr>
              <a:t>Section 30.15, Florida Statutes</a:t>
            </a:r>
          </a:p>
          <a:p>
            <a:r>
              <a:rPr lang="en-US" dirty="0">
                <a:latin typeface="NewCenturySchlbkLTStd-Roman"/>
              </a:rPr>
              <a:t>Permitted private school Guardians.</a:t>
            </a:r>
          </a:p>
          <a:p>
            <a:r>
              <a:rPr lang="en-US" dirty="0">
                <a:latin typeface="NewCenturySchlbkLTStd-Roman"/>
              </a:rPr>
              <a:t>Private schools are responsible for training costs.</a:t>
            </a:r>
          </a:p>
          <a:p>
            <a:r>
              <a:rPr lang="en-US" dirty="0">
                <a:latin typeface="NewCenturySchlbkLTStd-Roman"/>
              </a:rPr>
              <a:t>The Guardian training is a standardized statewide curriculum.</a:t>
            </a:r>
          </a:p>
          <a:p>
            <a:r>
              <a:rPr lang="en-US" dirty="0">
                <a:latin typeface="NewCenturySchlbkLTStd-Roman"/>
              </a:rPr>
              <a:t>Requirement for training hours changed slightly:</a:t>
            </a:r>
          </a:p>
          <a:p>
            <a:pPr lvl="1"/>
            <a:r>
              <a:rPr lang="en-US" dirty="0">
                <a:latin typeface="NewCenturySchlbkLTStd-Roman"/>
              </a:rPr>
              <a:t>Increase from 8 to 16 hours of active shooter/assailant scenarios, and</a:t>
            </a:r>
          </a:p>
          <a:p>
            <a:pPr lvl="1"/>
            <a:r>
              <a:rPr lang="en-US" dirty="0">
                <a:latin typeface="NewCenturySchlbkLTStd-Roman"/>
              </a:rPr>
              <a:t>Decrease from 12 to 4 hours of legal issues.</a:t>
            </a:r>
          </a:p>
          <a:p>
            <a:pPr lvl="1"/>
            <a:endParaRPr lang="en-US" alt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30398" r="7939"/>
          <a:stretch/>
        </p:blipFill>
        <p:spPr>
          <a:xfrm>
            <a:off x="7815455" y="517037"/>
            <a:ext cx="1169621" cy="117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417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509285" y="900113"/>
            <a:ext cx="7890981" cy="793750"/>
          </a:xfrm>
        </p:spPr>
        <p:txBody>
          <a:bodyPr/>
          <a:lstStyle/>
          <a:p>
            <a:r>
              <a:rPr altLang="en-US" sz="3000" dirty="0"/>
              <a:t>2024 Legislative Changes</a:t>
            </a:r>
            <a:br>
              <a:rPr altLang="en-US" sz="3000" dirty="0"/>
            </a:br>
            <a:r>
              <a:rPr lang="en-US" sz="3000" dirty="0"/>
              <a:t>HB 1473 – School Safety: Guardian Program</a:t>
            </a:r>
            <a:endParaRPr altLang="en-US" sz="3000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737419" y="1858297"/>
            <a:ext cx="7662848" cy="4540916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325EAC"/>
                </a:solidFill>
                <a:latin typeface="NewCenturySchlbkLTStd-Roman"/>
              </a:rPr>
              <a:t>Section 30.15, Florida Statutes</a:t>
            </a:r>
          </a:p>
          <a:p>
            <a:r>
              <a:rPr lang="en-US" dirty="0">
                <a:latin typeface="NewCenturySchlbkLTStd-Roman"/>
              </a:rPr>
              <a:t>Former law enforcement officers with current certification can serve as Guardians.</a:t>
            </a:r>
          </a:p>
          <a:p>
            <a:r>
              <a:rPr lang="en-US" dirty="0">
                <a:latin typeface="NewCenturySchlbkLTStd-Roman"/>
              </a:rPr>
              <a:t>Twelve hours of de-escalation training is now part of the 144-hour Guardian training.</a:t>
            </a:r>
          </a:p>
          <a:p>
            <a:r>
              <a:rPr lang="en-US" dirty="0">
                <a:latin typeface="NewCenturySchlbkLTStd-Roman"/>
              </a:rPr>
              <a:t>Sheriffs are required to report Guardian information to the Florida Department of Law Enforcement (FDLE).</a:t>
            </a:r>
          </a:p>
          <a:p>
            <a:r>
              <a:rPr lang="en-US" dirty="0">
                <a:latin typeface="NewCenturySchlbkLTStd-Roman"/>
              </a:rPr>
              <a:t>Schools/districts are required to report Guardian appointment and separation data to FDLE.</a:t>
            </a:r>
          </a:p>
          <a:p>
            <a:pPr lvl="1"/>
            <a:endParaRPr lang="en-US" alt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30398" r="7939"/>
          <a:stretch/>
        </p:blipFill>
        <p:spPr>
          <a:xfrm>
            <a:off x="7815455" y="517037"/>
            <a:ext cx="1169621" cy="117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323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509285" y="900113"/>
            <a:ext cx="7890981" cy="793750"/>
          </a:xfrm>
        </p:spPr>
        <p:txBody>
          <a:bodyPr/>
          <a:lstStyle/>
          <a:p>
            <a:r>
              <a:rPr altLang="en-US" sz="3000" dirty="0"/>
              <a:t>2024 Legislative Changes</a:t>
            </a:r>
            <a:br>
              <a:rPr altLang="en-US" sz="3000" dirty="0"/>
            </a:br>
            <a:r>
              <a:rPr lang="en-US" sz="3000" dirty="0"/>
              <a:t>HB 1473 – School Safety: Guardian Program</a:t>
            </a:r>
            <a:endParaRPr altLang="en-US" sz="3000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737419" y="1858297"/>
            <a:ext cx="7662848" cy="4540916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325EAC"/>
                </a:solidFill>
                <a:latin typeface="NewCenturySchlbkLTStd-Roman"/>
              </a:rPr>
              <a:t>Section 30.15, Florida Statutes</a:t>
            </a:r>
          </a:p>
          <a:p>
            <a:r>
              <a:rPr lang="en-US" dirty="0">
                <a:latin typeface="NewCenturySchlbkLTStd-Roman"/>
              </a:rPr>
              <a:t>Florida Department of Law Enforcement (FDLE) will maintain data related to school Guardians.</a:t>
            </a:r>
          </a:p>
          <a:p>
            <a:r>
              <a:rPr lang="en-US" dirty="0">
                <a:latin typeface="NewCenturySchlbkLTStd-Roman"/>
              </a:rPr>
              <a:t>Sheriffs must share Guardian training schedules with FDLE for publication on the FDLE website.</a:t>
            </a:r>
          </a:p>
          <a:p>
            <a:r>
              <a:rPr lang="en-US" dirty="0">
                <a:latin typeface="NewCenturySchlbkLTStd-Roman"/>
              </a:rPr>
              <a:t>FDOE will provide FDLE all reports collected under s. 1001.212(15), F.S., of safe-school officers that have been disciplined, dismissed or that have discharged their firearm.</a:t>
            </a:r>
          </a:p>
          <a:p>
            <a:endParaRPr lang="en-US" dirty="0">
              <a:latin typeface="NewCenturySchlbkLTStd-Roman"/>
            </a:endParaRPr>
          </a:p>
          <a:p>
            <a:pPr lvl="1"/>
            <a:endParaRPr lang="en-US" alt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30398" r="7939"/>
          <a:stretch/>
        </p:blipFill>
        <p:spPr>
          <a:xfrm>
            <a:off x="7815455" y="517037"/>
            <a:ext cx="1169621" cy="117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557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A1A0B2-56FD-B35A-F60D-EE23C39F04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398" r="7939"/>
          <a:stretch/>
        </p:blipFill>
        <p:spPr>
          <a:xfrm>
            <a:off x="7815455" y="517037"/>
            <a:ext cx="1169621" cy="11768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199170-6196-4212-A143-D9E54457B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71563"/>
            <a:ext cx="7886700" cy="626342"/>
          </a:xfrm>
        </p:spPr>
        <p:txBody>
          <a:bodyPr/>
          <a:lstStyle/>
          <a:p>
            <a:r>
              <a:rPr lang="en-US" altLang="en-US" sz="3000" dirty="0"/>
              <a:t>2024 Legislative Changes</a:t>
            </a:r>
            <a:br>
              <a:rPr lang="en-US" altLang="en-US" sz="3000" dirty="0"/>
            </a:br>
            <a:r>
              <a:rPr lang="en-US" sz="3000" dirty="0"/>
              <a:t>HB 1473 – School Safety: Safe-School Officers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8C15E-1105-4D43-9BF5-C14A71633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38228"/>
            <a:ext cx="7886701" cy="4422874"/>
          </a:xfrm>
        </p:spPr>
        <p:txBody>
          <a:bodyPr/>
          <a:lstStyle/>
          <a:p>
            <a:pPr marL="0" indent="0">
              <a:buNone/>
            </a:pPr>
            <a:r>
              <a:rPr lang="en-US" sz="3200" i="1" dirty="0">
                <a:solidFill>
                  <a:srgbClr val="325EAC"/>
                </a:solidFill>
                <a:latin typeface="NewCenturySchlbkLTStd-Roman"/>
              </a:rPr>
              <a:t>Section 1006.12, Florida Statutes</a:t>
            </a:r>
          </a:p>
          <a:p>
            <a:r>
              <a:rPr lang="en-US" dirty="0"/>
              <a:t>Agreements between a school board and a law enforcement agency must include the responsibility for maintaining school resource officer training records.</a:t>
            </a:r>
          </a:p>
          <a:p>
            <a:r>
              <a:rPr lang="en-US" dirty="0"/>
              <a:t>Before appointing a school guardian, the district or charter school must contact FDLE and review all relevant information on the guardian candidate.</a:t>
            </a:r>
          </a:p>
        </p:txBody>
      </p:sp>
    </p:spTree>
    <p:extLst>
      <p:ext uri="{BB962C8B-B14F-4D97-AF65-F5344CB8AC3E}">
        <p14:creationId xmlns:p14="http://schemas.microsoft.com/office/powerpoint/2010/main" val="4059831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509285" y="900113"/>
            <a:ext cx="7890981" cy="793750"/>
          </a:xfrm>
        </p:spPr>
        <p:txBody>
          <a:bodyPr/>
          <a:lstStyle/>
          <a:p>
            <a:r>
              <a:rPr altLang="en-US" sz="3000" dirty="0"/>
              <a:t>2024 Legislative Changes</a:t>
            </a:r>
            <a:br>
              <a:rPr altLang="en-US" sz="3000" dirty="0"/>
            </a:br>
            <a:r>
              <a:rPr lang="en-US" sz="3000" dirty="0"/>
              <a:t>HB 1509 – Public Records/School Guardians</a:t>
            </a:r>
            <a:endParaRPr altLang="en-US" sz="3000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737419" y="1858297"/>
            <a:ext cx="7662848" cy="4540916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325EAC"/>
                </a:solidFill>
                <a:latin typeface="NewCenturySchlbkLTStd-Roman"/>
              </a:rPr>
              <a:t>Section 30.15, Florida Statutes</a:t>
            </a:r>
          </a:p>
          <a:p>
            <a:r>
              <a:rPr lang="en-US" dirty="0">
                <a:latin typeface="NewCenturySchlbkLTStd-Roman"/>
              </a:rPr>
              <a:t>Section 30.15, F.S., was further amended by House Bill 1509, to exempt from public records requirements any information held by FDLE or a law enforcement agency, school district or charter school that would identify whether an individual has been certified to serve as a school guardian.</a:t>
            </a:r>
            <a:endParaRPr lang="en-US" alt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30398" r="7939"/>
          <a:stretch/>
        </p:blipFill>
        <p:spPr>
          <a:xfrm>
            <a:off x="7815455" y="517037"/>
            <a:ext cx="1169621" cy="117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237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C66DB9-0E31-4F89-B085-08402DF4D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712" y="826282"/>
            <a:ext cx="5827776" cy="57391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0592D7-0430-3206-CE59-23AD0A27B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6688" y="966788"/>
            <a:ext cx="2248662" cy="793750"/>
          </a:xfrm>
        </p:spPr>
        <p:txBody>
          <a:bodyPr/>
          <a:lstStyle/>
          <a:p>
            <a:r>
              <a:rPr lang="en-US" dirty="0"/>
              <a:t>Guardian Programs</a:t>
            </a:r>
          </a:p>
        </p:txBody>
      </p:sp>
    </p:spTree>
    <p:extLst>
      <p:ext uri="{BB962C8B-B14F-4D97-AF65-F5344CB8AC3E}">
        <p14:creationId xmlns:p14="http://schemas.microsoft.com/office/powerpoint/2010/main" val="347852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57150" y="284163"/>
            <a:ext cx="9086850" cy="793750"/>
          </a:xfrm>
        </p:spPr>
        <p:txBody>
          <a:bodyPr/>
          <a:lstStyle/>
          <a:p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Guardian Funding                                           2018-2025</a:t>
            </a:r>
            <a:endParaRPr alt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5F842F2-F3D6-F468-407F-341280E8D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591578"/>
              </p:ext>
            </p:extLst>
          </p:nvPr>
        </p:nvGraphicFramePr>
        <p:xfrm>
          <a:off x="1538298" y="1226024"/>
          <a:ext cx="5145206" cy="49131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3073">
                  <a:extLst>
                    <a:ext uri="{9D8B030D-6E8A-4147-A177-3AD203B41FA5}">
                      <a16:colId xmlns:a16="http://schemas.microsoft.com/office/drawing/2014/main" val="1429641724"/>
                    </a:ext>
                  </a:extLst>
                </a:gridCol>
                <a:gridCol w="3332133">
                  <a:extLst>
                    <a:ext uri="{9D8B030D-6E8A-4147-A177-3AD203B41FA5}">
                      <a16:colId xmlns:a16="http://schemas.microsoft.com/office/drawing/2014/main" val="1440114226"/>
                    </a:ext>
                  </a:extLst>
                </a:gridCol>
              </a:tblGrid>
              <a:tr h="10857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u="none" strike="noStrike" dirty="0">
                          <a:effectLst/>
                        </a:rPr>
                        <a:t>Fiscal Year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u="none" strike="noStrike" dirty="0">
                          <a:effectLst/>
                        </a:rPr>
                        <a:t>Guardian Funding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03898"/>
                  </a:ext>
                </a:extLst>
              </a:tr>
              <a:tr h="5428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2018-19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200" u="none" strike="noStrike" dirty="0">
                          <a:effectLst/>
                        </a:rPr>
                        <a:t>$67,500,000   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7244155"/>
                  </a:ext>
                </a:extLst>
              </a:tr>
              <a:tr h="57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dirty="0">
                          <a:effectLst/>
                        </a:rPr>
                        <a:t>2019-20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200" u="none" strike="noStrike" dirty="0">
                          <a:effectLst/>
                        </a:rPr>
                        <a:t>$500,000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777102"/>
                  </a:ext>
                </a:extLst>
              </a:tr>
              <a:tr h="5428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2020-21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200" u="none" strike="noStrike" dirty="0">
                          <a:effectLst/>
                        </a:rPr>
                        <a:t>$500,000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4613655"/>
                  </a:ext>
                </a:extLst>
              </a:tr>
              <a:tr h="5428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2021-22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200" u="none" strike="noStrike" dirty="0">
                          <a:effectLst/>
                        </a:rPr>
                        <a:t>$6,500,000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2278570"/>
                  </a:ext>
                </a:extLst>
              </a:tr>
              <a:tr h="5428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2022-23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200" u="none" strike="noStrike" dirty="0">
                          <a:effectLst/>
                        </a:rPr>
                        <a:t>$6,500,000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164166"/>
                  </a:ext>
                </a:extLst>
              </a:tr>
              <a:tr h="5428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2023-24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200" u="none" strike="noStrike" dirty="0">
                          <a:effectLst/>
                        </a:rPr>
                        <a:t>$6,500,000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8637014"/>
                  </a:ext>
                </a:extLst>
              </a:tr>
              <a:tr h="5428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2024-25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200" u="none" strike="noStrike" dirty="0">
                          <a:effectLst/>
                        </a:rPr>
                        <a:t>$6,500,000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2097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9031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FDOE_PPT_template_Standar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BDD5E37C-6C2F-46FA-BFC9-1C0F105173D8}" vid="{789741E5-CF7B-4966-B95F-7F27961147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D2BB715915F3439215B4A9AC37E67C" ma:contentTypeVersion="13" ma:contentTypeDescription="Create a new document." ma:contentTypeScope="" ma:versionID="12d20e6a983de09be1b07bb8a72dd52f">
  <xsd:schema xmlns:xsd="http://www.w3.org/2001/XMLSchema" xmlns:xs="http://www.w3.org/2001/XMLSchema" xmlns:p="http://schemas.microsoft.com/office/2006/metadata/properties" xmlns:ns3="6923b6fb-d093-4030-841e-5376a26b1337" xmlns:ns4="55d99279-e70e-4571-a06d-507effb949cf" targetNamespace="http://schemas.microsoft.com/office/2006/metadata/properties" ma:root="true" ma:fieldsID="6e2fb0fd4408875616610bbd741d591f" ns3:_="" ns4:_="">
    <xsd:import namespace="6923b6fb-d093-4030-841e-5376a26b1337"/>
    <xsd:import namespace="55d99279-e70e-4571-a06d-507effb949c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23b6fb-d093-4030-841e-5376a26b13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d99279-e70e-4571-a06d-507effb949c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B6B2DDF-CFD8-4DCD-9322-1D6C77F897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23b6fb-d093-4030-841e-5376a26b1337"/>
    <ds:schemaRef ds:uri="55d99279-e70e-4571-a06d-507effb949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0F63FAC-4ED1-4376-96C7-C185E46CAF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6CE6C3-05E4-4EE1-B3B4-E25393CB7826}">
  <ds:schemaRefs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6923b6fb-d093-4030-841e-5376a26b1337"/>
    <ds:schemaRef ds:uri="55d99279-e70e-4571-a06d-507effb949cf"/>
    <ds:schemaRef ds:uri="http://schemas.microsoft.com/office/2006/metadata/propertie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FDOE_PPT_template_Standard</Template>
  <TotalTime>46109</TotalTime>
  <Words>431</Words>
  <Application>Microsoft Office PowerPoint</Application>
  <PresentationFormat>On-screen Show (4:3)</PresentationFormat>
  <Paragraphs>60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NewCenturySchlbkLTStd-Roman</vt:lpstr>
      <vt:lpstr>FDOE_PPT_template_Standard</vt:lpstr>
      <vt:lpstr>Chris Hixon, Coach Aaron Feis, and Coach Scott Beigel Guardian Program</vt:lpstr>
      <vt:lpstr>2023 Legislative Changes HB 543 – School Safety: Guardian Program</vt:lpstr>
      <vt:lpstr>2024 Legislative Changes HB 1473 – School Safety: Guardian Program</vt:lpstr>
      <vt:lpstr>2024 Legislative Changes HB 1473 – School Safety: Guardian Program</vt:lpstr>
      <vt:lpstr>2024 Legislative Changes HB 1473 – School Safety: Safe-School Officers</vt:lpstr>
      <vt:lpstr>2024 Legislative Changes HB 1509 – Public Records/School Guardians</vt:lpstr>
      <vt:lpstr>Guardian Programs</vt:lpstr>
      <vt:lpstr>Guardian Funding                                           2018-2025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Penik, Megan</dc:creator>
  <cp:lastModifiedBy>Collins, Julie</cp:lastModifiedBy>
  <cp:revision>582</cp:revision>
  <cp:lastPrinted>2024-06-24T14:22:30Z</cp:lastPrinted>
  <dcterms:created xsi:type="dcterms:W3CDTF">2015-06-03T15:39:07Z</dcterms:created>
  <dcterms:modified xsi:type="dcterms:W3CDTF">2024-07-24T13:54:35Z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917e4c49-9b6b-485f-9f91-2b7b643feae2</vt:lpwstr>
  </property>
  <property fmtid="{D5CDD505-2E9C-101B-9397-08002B2CF9AE}" pid="3" name="ContentTypeId">
    <vt:lpwstr>0x0101009DD2BB715915F3439215B4A9AC37E67C</vt:lpwstr>
  </property>
  <property fmtid="{D5CDD505-2E9C-101B-9397-08002B2CF9AE}" pid="4" name="_dlc_DocId">
    <vt:lpwstr>372YA7RW7CNW-1147-385</vt:lpwstr>
  </property>
  <property fmtid="{D5CDD505-2E9C-101B-9397-08002B2CF9AE}" pid="5" name="_dlc_DocIdUrl">
    <vt:lpwstr>https://mybfk.battelleforkids.org/projects/FDOE/_layouts/DocIdRedir.aspx?ID=372YA7RW7CNW-1147-385, 372YA7RW7CNW-1147-385</vt:lpwstr>
  </property>
</Properties>
</file>